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58" r:id="rId6"/>
    <p:sldId id="260" r:id="rId7"/>
    <p:sldId id="261" r:id="rId8"/>
    <p:sldId id="262" r:id="rId9"/>
    <p:sldId id="269" r:id="rId10"/>
  </p:sldIdLst>
  <p:sldSz cx="15122525" cy="10693400"/>
  <p:notesSz cx="6858000" cy="9144000"/>
  <p:defaultTextStyle>
    <a:defPPr>
      <a:defRPr lang="zh-CN"/>
    </a:defPPr>
    <a:lvl1pPr marL="0" algn="l" defTabSz="147510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870" algn="l" defTabSz="147510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5105" algn="l" defTabSz="147510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2975" algn="l" defTabSz="147510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50210" algn="l" defTabSz="147510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8080" algn="l" defTabSz="147510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5315" algn="l" defTabSz="147510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63185" algn="l" defTabSz="147510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900420" algn="l" defTabSz="147510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7" autoAdjust="0"/>
    <p:restoredTop sz="94152" autoAdjust="0"/>
  </p:normalViewPr>
  <p:slideViewPr>
    <p:cSldViewPr>
      <p:cViewPr>
        <p:scale>
          <a:sx n="73" d="100"/>
          <a:sy n="73" d="100"/>
        </p:scale>
        <p:origin x="-1476" y="-48"/>
      </p:cViewPr>
      <p:guideLst>
        <p:guide orient="horz" pos="3368"/>
        <p:guide pos="47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flipV="1">
            <a:off x="8947465" y="5940779"/>
            <a:ext cx="6175062" cy="14202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7511" tIns="73756" rIns="147511" bIns="7375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矩形 23"/>
          <p:cNvSpPr/>
          <p:nvPr/>
        </p:nvSpPr>
        <p:spPr>
          <a:xfrm flipV="1">
            <a:off x="8947495" y="6076449"/>
            <a:ext cx="6175033" cy="29941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7511" tIns="73756" rIns="147511" bIns="7375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矩形 24"/>
          <p:cNvSpPr/>
          <p:nvPr/>
        </p:nvSpPr>
        <p:spPr>
          <a:xfrm flipV="1">
            <a:off x="8947495" y="6416612"/>
            <a:ext cx="6175033" cy="14258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7511" tIns="73756" rIns="147511" bIns="7375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矩形 25"/>
          <p:cNvSpPr/>
          <p:nvPr/>
        </p:nvSpPr>
        <p:spPr>
          <a:xfrm flipV="1">
            <a:off x="8947494" y="6493384"/>
            <a:ext cx="3251343" cy="28516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7511" tIns="73756" rIns="147511" bIns="7375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矩形 26"/>
          <p:cNvSpPr/>
          <p:nvPr/>
        </p:nvSpPr>
        <p:spPr>
          <a:xfrm flipV="1">
            <a:off x="8947494" y="6548221"/>
            <a:ext cx="3251343" cy="14258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7511" tIns="73756" rIns="147511" bIns="73756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圆角矩形 29"/>
          <p:cNvSpPr/>
          <p:nvPr/>
        </p:nvSpPr>
        <p:spPr bwMode="white">
          <a:xfrm>
            <a:off x="8947494" y="6178409"/>
            <a:ext cx="5066046" cy="4277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7511" tIns="73756" rIns="147511" bIns="73756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圆角矩形 30"/>
          <p:cNvSpPr/>
          <p:nvPr/>
        </p:nvSpPr>
        <p:spPr bwMode="white">
          <a:xfrm>
            <a:off x="12199411" y="6332126"/>
            <a:ext cx="2646442" cy="57031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7511" tIns="73756" rIns="147511" bIns="7375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2" y="5690769"/>
            <a:ext cx="15122525" cy="3807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7511" tIns="73756" rIns="147511" bIns="7375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" y="5731100"/>
            <a:ext cx="15122527" cy="2193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7511" tIns="73756" rIns="147511" bIns="7375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V="1">
            <a:off x="10607682" y="5680522"/>
            <a:ext cx="4514844" cy="38737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7511" tIns="73756" rIns="147511" bIns="7375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15122525" cy="577191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7511" tIns="73756" rIns="147511" bIns="7375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756126" y="3745165"/>
            <a:ext cx="13988336" cy="2292150"/>
          </a:xfrm>
        </p:spPr>
        <p:txBody>
          <a:bodyPr anchor="b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756126" y="6081014"/>
            <a:ext cx="8191368" cy="2732758"/>
          </a:xfrm>
        </p:spPr>
        <p:txBody>
          <a:bodyPr/>
          <a:lstStyle>
            <a:lvl1pPr marL="103505" indent="0" algn="l">
              <a:buNone/>
              <a:defRPr sz="3900">
                <a:solidFill>
                  <a:schemeClr val="tx2"/>
                </a:solidFill>
              </a:defRPr>
            </a:lvl1pPr>
            <a:lvl2pPr marL="737870" indent="0" algn="ctr">
              <a:buNone/>
            </a:lvl2pPr>
            <a:lvl3pPr marL="1475105" indent="0" algn="ctr">
              <a:buNone/>
            </a:lvl3pPr>
            <a:lvl4pPr marL="2212975" indent="0" algn="ctr">
              <a:buNone/>
            </a:lvl4pPr>
            <a:lvl5pPr marL="2950210" indent="0" algn="ctr">
              <a:buNone/>
            </a:lvl5pPr>
            <a:lvl6pPr marL="3688080" indent="0" algn="ctr">
              <a:buNone/>
            </a:lvl6pPr>
            <a:lvl7pPr marL="4425315" indent="0" algn="ctr">
              <a:buNone/>
            </a:lvl7pPr>
            <a:lvl8pPr marL="5163185" indent="0" algn="ctr">
              <a:buNone/>
            </a:lvl8pPr>
            <a:lvl9pPr marL="590042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11089852" y="6558619"/>
            <a:ext cx="1587865" cy="712893"/>
          </a:xfrm>
        </p:spPr>
        <p:txBody>
          <a:bodyPr/>
          <a:lstStyle/>
          <a:p>
            <a:fld id="{C0FBD74C-0C01-43C7-8945-681CF022D6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8947494" y="6557134"/>
            <a:ext cx="2142358" cy="71289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13759923" y="1771"/>
            <a:ext cx="1236581" cy="570315"/>
          </a:xfrm>
        </p:spPr>
        <p:txBody>
          <a:bodyPr/>
          <a:lstStyle>
            <a:lvl1pPr algn="r">
              <a:defRPr sz="2900">
                <a:solidFill>
                  <a:schemeClr val="bg1"/>
                </a:solidFill>
              </a:defRPr>
            </a:lvl1pPr>
          </a:lstStyle>
          <a:p>
            <a:fld id="{0BBD102C-5084-4FB1-B0B4-934BD41174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BD74C-0C01-43C7-8945-681CF022D6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102C-5084-4FB1-B0B4-934BD41174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215873" y="1782233"/>
            <a:ext cx="3150526" cy="8554720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56126" y="1782233"/>
            <a:ext cx="10333725" cy="8554720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BD74C-0C01-43C7-8945-681CF022D6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102C-5084-4FB1-B0B4-934BD41174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BD74C-0C01-43C7-8945-681CF022D6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102C-5084-4FB1-B0B4-934BD41174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4575" y="3089205"/>
            <a:ext cx="12854146" cy="2123828"/>
          </a:xfrm>
        </p:spPr>
        <p:txBody>
          <a:bodyPr anchor="b">
            <a:noAutofit/>
          </a:bodyPr>
          <a:lstStyle>
            <a:lvl1pPr algn="l">
              <a:buNone/>
              <a:defRPr sz="69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94575" y="5250163"/>
            <a:ext cx="12854146" cy="2354032"/>
          </a:xfrm>
        </p:spPr>
        <p:txBody>
          <a:bodyPr anchor="t"/>
          <a:lstStyle>
            <a:lvl1pPr marL="73660" indent="0">
              <a:buNone/>
              <a:defRPr sz="3400" b="0">
                <a:solidFill>
                  <a:schemeClr val="tx2"/>
                </a:solidFill>
              </a:defRPr>
            </a:lvl1pPr>
            <a:lvl2pPr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BD74C-0C01-43C7-8945-681CF022D6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102C-5084-4FB1-B0B4-934BD41174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56126" y="3507436"/>
            <a:ext cx="6679115" cy="7057150"/>
          </a:xfrm>
        </p:spPr>
        <p:txBody>
          <a:bodyPr/>
          <a:lstStyle>
            <a:lvl1pPr>
              <a:defRPr sz="3200"/>
            </a:lvl1pPr>
            <a:lvl2pPr>
              <a:defRPr sz="3100"/>
            </a:lvl2pPr>
            <a:lvl3pPr>
              <a:defRPr sz="2900"/>
            </a:lvl3pPr>
            <a:lvl4pPr>
              <a:defRPr sz="2900"/>
            </a:lvl4pPr>
            <a:lvl5pPr>
              <a:defRPr sz="29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687284" y="3507436"/>
            <a:ext cx="6679115" cy="7057150"/>
          </a:xfrm>
        </p:spPr>
        <p:txBody>
          <a:bodyPr/>
          <a:lstStyle>
            <a:lvl1pPr>
              <a:defRPr sz="3200"/>
            </a:lvl1pPr>
            <a:lvl2pPr>
              <a:defRPr sz="3100"/>
            </a:lvl2pPr>
            <a:lvl3pPr>
              <a:defRPr sz="2900"/>
            </a:lvl3pPr>
            <a:lvl4pPr>
              <a:defRPr sz="2900"/>
            </a:lvl4pPr>
            <a:lvl5pPr>
              <a:defRPr sz="29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BD74C-0C01-43C7-8945-681CF022D6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102C-5084-4FB1-B0B4-934BD41174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105" y="1782234"/>
            <a:ext cx="13862315" cy="1668170"/>
          </a:xfrm>
        </p:spPr>
        <p:txBody>
          <a:bodyPr anchor="ctr"/>
          <a:lstStyle>
            <a:lvl1pPr>
              <a:defRPr sz="6500" b="0" i="0" cap="none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105" y="3500490"/>
            <a:ext cx="6684156" cy="712893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73660" indent="0">
              <a:buNone/>
              <a:defRPr sz="31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3200" b="1"/>
            </a:lvl2pPr>
            <a:lvl3pPr>
              <a:buNone/>
              <a:defRPr sz="2900" b="1"/>
            </a:lvl3pPr>
            <a:lvl4pPr>
              <a:buNone/>
              <a:defRPr sz="2600" b="1"/>
            </a:lvl4pPr>
            <a:lvl5pPr>
              <a:buNone/>
              <a:defRPr sz="2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7808055" y="3500490"/>
            <a:ext cx="6684366" cy="712893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73660" indent="0">
              <a:buNone/>
              <a:defRPr sz="31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3200" b="1"/>
            </a:lvl2pPr>
            <a:lvl3pPr>
              <a:buNone/>
              <a:defRPr sz="2900" b="1"/>
            </a:lvl3pPr>
            <a:lvl4pPr>
              <a:buNone/>
              <a:defRPr sz="2600" b="1"/>
            </a:lvl4pPr>
            <a:lvl5pPr>
              <a:buNone/>
              <a:defRPr sz="2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630105" y="4223283"/>
            <a:ext cx="6684156" cy="6059593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7803224" y="4223283"/>
            <a:ext cx="6684366" cy="6059593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6" name="日期占位符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0FBD74C-0C01-43C7-8945-681CF022D6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BD102C-5084-4FB1-B0B4-934BD41174F6}" type="slidenum">
              <a:rPr lang="zh-CN" altLang="en-US" smtClean="0"/>
            </a:fld>
            <a:endParaRPr lang="zh-CN" altLang="en-US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6126" y="1782234"/>
            <a:ext cx="13610273" cy="1668170"/>
          </a:xfrm>
        </p:spPr>
        <p:txBody>
          <a:bodyPr anchor="ctr"/>
          <a:lstStyle>
            <a:lvl1pPr>
              <a:defRPr sz="6500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0888218" y="955277"/>
            <a:ext cx="1583142" cy="712893"/>
          </a:xfrm>
        </p:spPr>
        <p:txBody>
          <a:bodyPr/>
          <a:lstStyle/>
          <a:p>
            <a:fld id="{C0FBD74C-0C01-43C7-8945-681CF022D6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8695452" y="955277"/>
            <a:ext cx="2192766" cy="71289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3519538" y="3542"/>
            <a:ext cx="1260210" cy="570315"/>
          </a:xfrm>
        </p:spPr>
        <p:txBody>
          <a:bodyPr/>
          <a:lstStyle/>
          <a:p>
            <a:fld id="{0BBD102C-5084-4FB1-B0B4-934BD41174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BD74C-0C01-43C7-8945-681CF022D6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102C-5084-4FB1-B0B4-934BD41174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53716" y="1718257"/>
            <a:ext cx="5595334" cy="1368755"/>
          </a:xfrm>
        </p:spPr>
        <p:txBody>
          <a:bodyPr anchor="b"/>
          <a:lstStyle>
            <a:lvl1pPr algn="l">
              <a:buNone/>
              <a:defRPr sz="29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8853716" y="3135245"/>
            <a:ext cx="5595334" cy="7200223"/>
          </a:xfrm>
        </p:spPr>
        <p:txBody>
          <a:bodyPr/>
          <a:lstStyle>
            <a:lvl1pPr marL="14605" indent="0">
              <a:buNone/>
              <a:defRPr sz="2300"/>
            </a:lvl1pPr>
            <a:lvl2pPr>
              <a:buNone/>
              <a:defRPr sz="1900"/>
            </a:lvl2pPr>
            <a:lvl3pPr>
              <a:buNone/>
              <a:defRPr sz="1600"/>
            </a:lvl3pPr>
            <a:lvl4pPr>
              <a:buNone/>
              <a:defRPr sz="1500"/>
            </a:lvl4pPr>
            <a:lvl5pPr>
              <a:buNone/>
              <a:defRPr sz="15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252042" y="1210433"/>
            <a:ext cx="8438369" cy="9125035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BD74C-0C01-43C7-8945-681CF022D6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102C-5084-4FB1-B0B4-934BD41174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97496" y="1729469"/>
            <a:ext cx="970466" cy="7299886"/>
          </a:xfrm>
        </p:spPr>
        <p:txBody>
          <a:bodyPr vert="vert270" lIns="73756" tIns="0" rIns="73756" anchor="t"/>
          <a:lstStyle>
            <a:lvl1pPr algn="ctr">
              <a:buNone/>
              <a:defRPr sz="32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7599" y="1782234"/>
            <a:ext cx="7561263" cy="7128933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5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0069186" y="5105496"/>
            <a:ext cx="4284715" cy="3923859"/>
          </a:xfrm>
        </p:spPr>
        <p:txBody>
          <a:bodyPr lIns="0" tIns="0" rIns="73756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100"/>
            </a:lvl1pPr>
            <a:lvl2pPr>
              <a:buFontTx/>
              <a:buNone/>
              <a:defRPr sz="1900"/>
            </a:lvl2pPr>
            <a:lvl3pPr>
              <a:buFontTx/>
              <a:buNone/>
              <a:defRPr sz="1600"/>
            </a:lvl3pPr>
            <a:lvl4pPr>
              <a:buFontTx/>
              <a:buNone/>
              <a:defRPr sz="1500"/>
            </a:lvl4pPr>
            <a:lvl5pPr>
              <a:buFontTx/>
              <a:buNone/>
              <a:defRPr sz="15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BD74C-0C01-43C7-8945-681CF022D6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102C-5084-4FB1-B0B4-934BD41174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2" y="571965"/>
            <a:ext cx="15122525" cy="131612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7511" tIns="73756" rIns="147511" bIns="7375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15122525" cy="484404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7511" tIns="73756" rIns="147511" bIns="7375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矩形 29"/>
          <p:cNvSpPr/>
          <p:nvPr/>
        </p:nvSpPr>
        <p:spPr>
          <a:xfrm>
            <a:off x="1" y="480683"/>
            <a:ext cx="15122527" cy="1425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7511" tIns="73756" rIns="147511" bIns="7375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矩形 30"/>
          <p:cNvSpPr/>
          <p:nvPr/>
        </p:nvSpPr>
        <p:spPr>
          <a:xfrm flipV="1">
            <a:off x="8947465" y="561718"/>
            <a:ext cx="6175062" cy="14202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7511" tIns="73756" rIns="147511" bIns="7375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 flipV="1">
            <a:off x="8947495" y="686250"/>
            <a:ext cx="6175033" cy="280721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7511" tIns="73756" rIns="147511" bIns="73756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圆角矩形 32"/>
          <p:cNvSpPr/>
          <p:nvPr/>
        </p:nvSpPr>
        <p:spPr bwMode="white">
          <a:xfrm>
            <a:off x="8942762" y="775738"/>
            <a:ext cx="5066046" cy="4277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7511" tIns="73756" rIns="147511" bIns="73756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圆角矩形 33"/>
          <p:cNvSpPr/>
          <p:nvPr/>
        </p:nvSpPr>
        <p:spPr bwMode="white">
          <a:xfrm>
            <a:off x="12194679" y="918315"/>
            <a:ext cx="2646442" cy="57031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7511" tIns="73756" rIns="147511" bIns="7375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矩形 34"/>
          <p:cNvSpPr/>
          <p:nvPr/>
        </p:nvSpPr>
        <p:spPr bwMode="invGray">
          <a:xfrm>
            <a:off x="15024893" y="-3120"/>
            <a:ext cx="95303" cy="969535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7511" tIns="73756" rIns="147511" bIns="73756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矩形 35"/>
          <p:cNvSpPr/>
          <p:nvPr/>
        </p:nvSpPr>
        <p:spPr bwMode="invGray">
          <a:xfrm>
            <a:off x="14957938" y="-3120"/>
            <a:ext cx="45368" cy="969535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7511" tIns="73756" rIns="147511" bIns="73756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矩形 36"/>
          <p:cNvSpPr/>
          <p:nvPr/>
        </p:nvSpPr>
        <p:spPr bwMode="invGray">
          <a:xfrm>
            <a:off x="14926428" y="-3120"/>
            <a:ext cx="15123" cy="969535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7511" tIns="73756" rIns="147511" bIns="7375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矩形 37"/>
          <p:cNvSpPr/>
          <p:nvPr/>
        </p:nvSpPr>
        <p:spPr bwMode="invGray">
          <a:xfrm>
            <a:off x="14843729" y="-3120"/>
            <a:ext cx="45368" cy="969535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7511" tIns="73756" rIns="147511" bIns="7375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 bwMode="invGray">
          <a:xfrm>
            <a:off x="14744920" y="593"/>
            <a:ext cx="90735" cy="912503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7511" tIns="73756" rIns="147511" bIns="7375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矩形 39"/>
          <p:cNvSpPr/>
          <p:nvPr/>
        </p:nvSpPr>
        <p:spPr bwMode="invGray">
          <a:xfrm>
            <a:off x="14675125" y="593"/>
            <a:ext cx="15123" cy="912503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7511" tIns="73756" rIns="147511" bIns="73756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756126" y="1782233"/>
            <a:ext cx="13610273" cy="1663418"/>
          </a:xfrm>
          <a:prstGeom prst="rect">
            <a:avLst/>
          </a:prstGeom>
        </p:spPr>
        <p:txBody>
          <a:bodyPr vert="horz" lIns="147511" tIns="73756" rIns="147511" bIns="73756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756126" y="3507435"/>
            <a:ext cx="13610273" cy="6743971"/>
          </a:xfrm>
          <a:prstGeom prst="rect">
            <a:avLst/>
          </a:prstGeom>
        </p:spPr>
        <p:txBody>
          <a:bodyPr vert="horz" lIns="147511" tIns="73756" rIns="147511" bIns="73756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10892941" y="955277"/>
            <a:ext cx="1583142" cy="712893"/>
          </a:xfrm>
          <a:prstGeom prst="rect">
            <a:avLst/>
          </a:prstGeom>
        </p:spPr>
        <p:txBody>
          <a:bodyPr vert="horz" lIns="147511" tIns="73756" rIns="147511" bIns="73756"/>
          <a:lstStyle>
            <a:lvl1pPr algn="l" eaLnBrk="1" latinLnBrk="0" hangingPunct="1">
              <a:defRPr kumimoji="0" sz="1300">
                <a:solidFill>
                  <a:schemeClr val="accent2"/>
                </a:solidFill>
              </a:defRPr>
            </a:lvl1pPr>
          </a:lstStyle>
          <a:p>
            <a:fld id="{C0FBD74C-0C01-43C7-8945-681CF022D6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8695452" y="955277"/>
            <a:ext cx="2192766" cy="712893"/>
          </a:xfrm>
          <a:prstGeom prst="rect">
            <a:avLst/>
          </a:prstGeom>
        </p:spPr>
        <p:txBody>
          <a:bodyPr vert="horz" lIns="147511" tIns="73756" rIns="147511" bIns="73756"/>
          <a:lstStyle>
            <a:lvl1pPr algn="r" eaLnBrk="1" latinLnBrk="0" hangingPunct="1">
              <a:defRPr kumimoji="0" sz="1300">
                <a:solidFill>
                  <a:schemeClr val="accent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13519538" y="3542"/>
            <a:ext cx="1260210" cy="570315"/>
          </a:xfrm>
          <a:prstGeom prst="rect">
            <a:avLst/>
          </a:prstGeom>
        </p:spPr>
        <p:txBody>
          <a:bodyPr vert="horz" lIns="147511" tIns="73756" rIns="147511" bIns="73756" anchor="b"/>
          <a:lstStyle>
            <a:lvl1pPr algn="r" eaLnBrk="1" latinLnBrk="0" hangingPunct="1">
              <a:defRPr kumimoji="0" sz="2900">
                <a:solidFill>
                  <a:srgbClr val="FFFFFF"/>
                </a:solidFill>
              </a:defRPr>
            </a:lvl1pPr>
          </a:lstStyle>
          <a:p>
            <a:fld id="{0BBD102C-5084-4FB1-B0B4-934BD41174F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65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89915" indent="-412750" algn="l" rtl="0" eaLnBrk="1" latinLnBrk="0" hangingPunct="1">
        <a:spcBef>
          <a:spcPts val="485"/>
        </a:spcBef>
        <a:buClr>
          <a:schemeClr val="accent3"/>
        </a:buClr>
        <a:buFont typeface="Georgia" panose="02040502050405020303"/>
        <a:buChar char="•"/>
        <a:defRPr kumimoji="0"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62355" indent="-398145" algn="l" rtl="0" eaLnBrk="1" latinLnBrk="0" hangingPunct="1">
        <a:spcBef>
          <a:spcPts val="485"/>
        </a:spcBef>
        <a:buClr>
          <a:schemeClr val="accent2"/>
        </a:buClr>
        <a:buFont typeface="Georgia" panose="02040502050405020303"/>
        <a:buChar char="▫"/>
        <a:defRPr kumimoji="0" sz="42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489710" indent="-354330" algn="l" rtl="0" eaLnBrk="1" latinLnBrk="0" hangingPunct="1">
        <a:spcBef>
          <a:spcPts val="485"/>
        </a:spcBef>
        <a:buClr>
          <a:schemeClr val="accent1"/>
        </a:buClr>
        <a:buFont typeface="Wingdings 2" panose="05020102010507070707"/>
        <a:buChar char=""/>
        <a:defRPr kumimoji="0" sz="39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903095" indent="-324485" algn="l" rtl="0" eaLnBrk="1" latinLnBrk="0" hangingPunct="1">
        <a:spcBef>
          <a:spcPts val="485"/>
        </a:spcBef>
        <a:buClr>
          <a:schemeClr val="accent1"/>
        </a:buClr>
        <a:buFont typeface="Wingdings 2" panose="05020102010507070707"/>
        <a:buChar char=""/>
        <a:defRPr kumimoji="0" sz="35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242185" indent="-295275" algn="l" rtl="0" eaLnBrk="1" latinLnBrk="0" hangingPunct="1">
        <a:spcBef>
          <a:spcPts val="485"/>
        </a:spcBef>
        <a:buClr>
          <a:schemeClr val="accent3"/>
        </a:buClr>
        <a:buFont typeface="Georgia" panose="02040502050405020303"/>
        <a:buChar char="▫"/>
        <a:defRPr kumimoji="0" sz="32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95880" indent="-295275" algn="l" rtl="0" eaLnBrk="1" latinLnBrk="0" hangingPunct="1">
        <a:spcBef>
          <a:spcPts val="485"/>
        </a:spcBef>
        <a:buClr>
          <a:schemeClr val="accent3"/>
        </a:buClr>
        <a:buFont typeface="Georgia" panose="02040502050405020303"/>
        <a:buChar char="▫"/>
        <a:defRPr kumimoji="0" sz="29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2950210" indent="-295275" algn="l" rtl="0" eaLnBrk="1" latinLnBrk="0" hangingPunct="1">
        <a:spcBef>
          <a:spcPts val="485"/>
        </a:spcBef>
        <a:buClr>
          <a:schemeClr val="accent3"/>
        </a:buClr>
        <a:buFont typeface="Georgia" panose="02040502050405020303"/>
        <a:buChar char="▫"/>
        <a:defRPr kumimoji="0" sz="2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3274695" indent="-295275" algn="l" rtl="0" eaLnBrk="1" latinLnBrk="0" hangingPunct="1">
        <a:spcBef>
          <a:spcPts val="485"/>
        </a:spcBef>
        <a:buClr>
          <a:schemeClr val="accent3"/>
        </a:buClr>
        <a:buFont typeface="Georgia" panose="02040502050405020303"/>
        <a:buChar char="◦"/>
        <a:defRPr kumimoji="0" sz="24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3613785" indent="-295275" algn="l" rtl="0" eaLnBrk="1" latinLnBrk="0" hangingPunct="1">
        <a:spcBef>
          <a:spcPts val="485"/>
        </a:spcBef>
        <a:buClr>
          <a:schemeClr val="accent3"/>
        </a:buClr>
        <a:buFont typeface="Georgia" panose="02040502050405020303"/>
        <a:buChar char="◦"/>
        <a:defRPr kumimoji="0" sz="23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7378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4751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2129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9502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6880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4253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1631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9004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376686" y="3186460"/>
            <a:ext cx="10549552" cy="1626719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畅春园食堂北侧及西侧绿化提升</a:t>
            </a:r>
            <a:r>
              <a:rPr lang="zh-CN" altLang="en-US" b="1" dirty="0" smtClean="0">
                <a:latin typeface="+mn-ea"/>
                <a:ea typeface="+mn-ea"/>
              </a:rPr>
              <a:t>工程</a:t>
            </a:r>
            <a:endParaRPr lang="zh-CN" alt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\\s\服务器共享\$牛爱河\畅春园施工前的照片\bc33ddfd9f82b3c28498ce56ed492f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718" y="6052666"/>
            <a:ext cx="4756101" cy="356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224558" y="1386260"/>
            <a:ext cx="54737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7511" tIns="73756" rIns="147511" bIns="73756"/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546D7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施工前后对比效果</a:t>
            </a:r>
            <a:endParaRPr lang="en-US" altLang="zh-CN" sz="2400" b="1" dirty="0" smtClean="0">
              <a:solidFill>
                <a:srgbClr val="546D79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55702" y="1664339"/>
            <a:ext cx="211169" cy="2111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7510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000"/>
          </a:p>
        </p:txBody>
      </p:sp>
      <p:pic>
        <p:nvPicPr>
          <p:cNvPr id="1026" name="Picture 2" descr="\\s\服务器共享\$牛爱河\畅春园施工前的照片\1dbc8c8125473727525bbf02f9d1ef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718" y="2213348"/>
            <a:ext cx="4756101" cy="356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0" y="10272320"/>
            <a:ext cx="15121611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1705" y="6052666"/>
            <a:ext cx="4756101" cy="35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1705" y="2213348"/>
            <a:ext cx="4756101" cy="35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440582" y="4953336"/>
            <a:ext cx="54737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7511" tIns="73756" rIns="147511" bIns="73756"/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546D7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施工前</a:t>
            </a:r>
            <a:endParaRPr lang="en-US" altLang="zh-CN" sz="2400" b="1" dirty="0" smtClean="0">
              <a:solidFill>
                <a:srgbClr val="546D79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1440582" y="8792653"/>
            <a:ext cx="54737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7511" tIns="73756" rIns="147511" bIns="73756"/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546D7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施工前</a:t>
            </a:r>
            <a:endParaRPr lang="en-US" altLang="zh-CN" sz="2400" b="1" dirty="0" smtClean="0">
              <a:solidFill>
                <a:srgbClr val="546D79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12529814" y="4953336"/>
            <a:ext cx="54737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7511" tIns="73756" rIns="147511" bIns="73756"/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546D7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施工后</a:t>
            </a:r>
            <a:endParaRPr lang="en-US" altLang="zh-CN" sz="2400" b="1" dirty="0" smtClean="0">
              <a:solidFill>
                <a:srgbClr val="546D79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12529814" y="8792653"/>
            <a:ext cx="54737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7511" tIns="73756" rIns="147511" bIns="73756"/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546D7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施工后</a:t>
            </a:r>
            <a:endParaRPr lang="en-US" altLang="zh-CN" sz="2400" b="1" dirty="0" smtClean="0">
              <a:solidFill>
                <a:srgbClr val="546D79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s\服务器共享\$牛爱河\畅春园施工前的照片\93d0c86a9e20c84a705914498beb0ad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718" y="2196281"/>
            <a:ext cx="4778857" cy="358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s\服务器共享\$牛爱河\畅春园施工前的照片\bc33ddfd9f82b3c28498ce56ed492f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718" y="6052666"/>
            <a:ext cx="4756101" cy="356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s\服务器共享\$牛爱河\畅春园施工前的照片\ed74e2fb54bd4b30b0543bdeef70b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847" y="6052666"/>
            <a:ext cx="4756101" cy="356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224558" y="1386260"/>
            <a:ext cx="54737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7511" tIns="73756" rIns="147511" bIns="73756"/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546D7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施工前后对比效果</a:t>
            </a:r>
            <a:endParaRPr lang="en-US" altLang="zh-CN" sz="2400" b="1" dirty="0" smtClean="0">
              <a:solidFill>
                <a:srgbClr val="546D79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55702" y="1664339"/>
            <a:ext cx="211169" cy="2111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7510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000"/>
          </a:p>
        </p:txBody>
      </p:sp>
      <p:sp>
        <p:nvSpPr>
          <p:cNvPr id="17" name="矩形 16"/>
          <p:cNvSpPr/>
          <p:nvPr/>
        </p:nvSpPr>
        <p:spPr>
          <a:xfrm>
            <a:off x="0" y="10272320"/>
            <a:ext cx="15121611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9618" y="6052666"/>
            <a:ext cx="4756101" cy="35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6489" y="2196281"/>
            <a:ext cx="4778857" cy="358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1440582" y="4953336"/>
            <a:ext cx="54737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7511" tIns="73756" rIns="147511" bIns="73756"/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546D7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施工前</a:t>
            </a:r>
            <a:endParaRPr lang="en-US" altLang="zh-CN" sz="2400" b="1" dirty="0" smtClean="0">
              <a:solidFill>
                <a:srgbClr val="546D79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1440582" y="8792653"/>
            <a:ext cx="54737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7511" tIns="73756" rIns="147511" bIns="73756"/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546D7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施工前</a:t>
            </a:r>
            <a:endParaRPr lang="en-US" altLang="zh-CN" sz="2400" b="1" dirty="0" smtClean="0">
              <a:solidFill>
                <a:srgbClr val="546D79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12529814" y="4953336"/>
            <a:ext cx="54737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7511" tIns="73756" rIns="147511" bIns="73756"/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546D7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施工后</a:t>
            </a:r>
            <a:endParaRPr lang="en-US" altLang="zh-CN" sz="2400" b="1" dirty="0" smtClean="0">
              <a:solidFill>
                <a:srgbClr val="546D79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2529814" y="8792653"/>
            <a:ext cx="54737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7511" tIns="73756" rIns="147511" bIns="73756"/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546D7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施工后</a:t>
            </a:r>
            <a:endParaRPr lang="en-US" altLang="zh-CN" sz="2400" b="1" dirty="0" smtClean="0">
              <a:solidFill>
                <a:srgbClr val="546D79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224558" y="1386260"/>
            <a:ext cx="54737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7511" tIns="73756" rIns="147511" bIns="73756"/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546D7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工程量表</a:t>
            </a:r>
            <a:endParaRPr lang="en-US" altLang="zh-CN" sz="2400" b="1" dirty="0">
              <a:solidFill>
                <a:srgbClr val="546D79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10272320"/>
            <a:ext cx="15121611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624066" y="3474492"/>
            <a:ext cx="54737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7511" tIns="73756" rIns="147511" bIns="73756"/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546D7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绿化</a:t>
            </a:r>
            <a:endParaRPr lang="en-US" altLang="zh-CN" sz="2400" b="1" dirty="0">
              <a:solidFill>
                <a:srgbClr val="546D79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624066" y="6210796"/>
            <a:ext cx="54737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7511" tIns="73756" rIns="147511" bIns="73756"/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546D7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硬化</a:t>
            </a:r>
            <a:endParaRPr lang="en-US" altLang="zh-CN" sz="2400" b="1" dirty="0">
              <a:solidFill>
                <a:srgbClr val="546D79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888574" y="4160657"/>
          <a:ext cx="640899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248"/>
                <a:gridCol w="1602248"/>
                <a:gridCol w="1602248"/>
                <a:gridCol w="16022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项目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工程量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单位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备注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大叶黄杨篱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CN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257</a:t>
                      </a:r>
                      <a:endParaRPr kumimoji="0" lang="zh-CN" altLang="en-US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CN" altLang="en-US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株</a:t>
                      </a:r>
                      <a:endParaRPr kumimoji="0" lang="zh-CN" altLang="en-US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CN" altLang="en-US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≤</a:t>
                      </a:r>
                      <a:r>
                        <a:rPr kumimoji="0" lang="en-US" altLang="zh-CN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1.2m</a:t>
                      </a:r>
                      <a:endParaRPr kumimoji="0" lang="zh-CN" altLang="en-US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金叶榆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CN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32</a:t>
                      </a:r>
                      <a:endParaRPr kumimoji="0" lang="zh-CN" altLang="en-US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CN" altLang="en-US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株</a:t>
                      </a:r>
                      <a:endParaRPr kumimoji="0" lang="zh-CN" altLang="en-US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CN" altLang="en-US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≤</a:t>
                      </a:r>
                      <a:r>
                        <a:rPr kumimoji="0" lang="en-US" altLang="zh-CN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7cm</a:t>
                      </a:r>
                      <a:endParaRPr kumimoji="0" lang="zh-CN" altLang="en-US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高羊茅黑麦草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CN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896</a:t>
                      </a:r>
                      <a:endParaRPr kumimoji="0" lang="zh-CN" altLang="en-US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CN" altLang="en-US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平方米</a:t>
                      </a:r>
                      <a:endParaRPr kumimoji="0" lang="zh-CN" altLang="en-US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zh-CN" altLang="en-US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3888574" y="6786860"/>
          <a:ext cx="640899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248"/>
                <a:gridCol w="1602248"/>
                <a:gridCol w="1602248"/>
                <a:gridCol w="16022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项目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工程量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单位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备注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树池围牙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CN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240</a:t>
                      </a:r>
                      <a:endParaRPr kumimoji="0" lang="zh-CN" altLang="en-US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CN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m</a:t>
                      </a:r>
                      <a:endParaRPr kumimoji="0" lang="zh-CN" altLang="en-US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CN" altLang="en-US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混凝土块</a:t>
                      </a:r>
                      <a:endParaRPr kumimoji="0" lang="zh-CN" altLang="en-US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树池箅子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CN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48</a:t>
                      </a:r>
                      <a:endParaRPr kumimoji="0" lang="zh-CN" altLang="en-US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CN" altLang="en-US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套</a:t>
                      </a:r>
                      <a:endParaRPr kumimoji="0" lang="zh-CN" altLang="en-US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CN" altLang="en-US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铸铁树篦子</a:t>
                      </a:r>
                      <a:endParaRPr kumimoji="0" lang="zh-CN" altLang="en-US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园路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CN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152.3</a:t>
                      </a:r>
                      <a:endParaRPr kumimoji="0" lang="zh-CN" altLang="en-US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CN" altLang="en-US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平方米</a:t>
                      </a:r>
                      <a:endParaRPr kumimoji="0" lang="zh-CN" altLang="en-US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CN" altLang="en-US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混凝土砌块</a:t>
                      </a:r>
                      <a:endParaRPr kumimoji="0" lang="zh-CN" altLang="en-US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路牙铺设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CN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193.5</a:t>
                      </a:r>
                      <a:endParaRPr kumimoji="0" lang="zh-CN" altLang="en-US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CN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m</a:t>
                      </a:r>
                      <a:endParaRPr kumimoji="0" lang="zh-CN" altLang="en-US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CN" altLang="en-US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混凝土块</a:t>
                      </a:r>
                      <a:endParaRPr kumimoji="0" lang="zh-CN" altLang="en-US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224558" y="2034332"/>
            <a:ext cx="54737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7511" tIns="73756" rIns="147511" bIns="73756"/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546D7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场地占地总面积</a:t>
            </a:r>
            <a:r>
              <a:rPr lang="en-US" altLang="zh-CN" sz="2000" b="1" dirty="0" smtClean="0">
                <a:solidFill>
                  <a:srgbClr val="546D7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735.7</a:t>
            </a:r>
            <a:r>
              <a:rPr lang="zh-CN" altLang="en-US" sz="2000" b="1" dirty="0" smtClean="0">
                <a:solidFill>
                  <a:srgbClr val="546D7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平方米。</a:t>
            </a:r>
            <a:endParaRPr lang="en-US" altLang="zh-CN" sz="2000" b="1" dirty="0">
              <a:solidFill>
                <a:srgbClr val="546D79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376686" y="3186460"/>
            <a:ext cx="10549552" cy="1626719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中关园绿化工程</a:t>
            </a:r>
            <a:endParaRPr lang="zh-CN" alt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4718" y="6052666"/>
            <a:ext cx="4756101" cy="35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224558" y="1386260"/>
            <a:ext cx="54737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7511" tIns="73756" rIns="147511" bIns="73756"/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546D7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整治方案前后对比效果</a:t>
            </a:r>
            <a:endParaRPr lang="en-US" altLang="zh-CN" sz="2400" b="1" dirty="0" smtClean="0">
              <a:solidFill>
                <a:srgbClr val="546D79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55702" y="1664339"/>
            <a:ext cx="211169" cy="2111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7510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0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4718" y="2213348"/>
            <a:ext cx="4756101" cy="35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0" y="10272320"/>
            <a:ext cx="15121611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1705" y="6052665"/>
            <a:ext cx="4756101" cy="35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1705" y="2213349"/>
            <a:ext cx="4756101" cy="356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224558" y="4953336"/>
            <a:ext cx="54737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7511" tIns="73756" rIns="147511" bIns="73756"/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546D7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现状照片</a:t>
            </a:r>
            <a:endParaRPr lang="en-US" altLang="zh-CN" sz="2400" b="1" dirty="0" smtClean="0">
              <a:solidFill>
                <a:srgbClr val="546D79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24558" y="8792653"/>
            <a:ext cx="54737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7511" tIns="73756" rIns="147511" bIns="73756"/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546D7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现状照片</a:t>
            </a:r>
            <a:endParaRPr lang="en-US" altLang="zh-CN" sz="2400" b="1" dirty="0" smtClean="0">
              <a:solidFill>
                <a:srgbClr val="546D79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2385798" y="4953336"/>
            <a:ext cx="54737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7511" tIns="73756" rIns="147511" bIns="73756"/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546D7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效果</a:t>
            </a:r>
            <a:r>
              <a:rPr lang="zh-CN" altLang="en-US" sz="2400" b="1" dirty="0">
                <a:solidFill>
                  <a:srgbClr val="546D7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图</a:t>
            </a:r>
            <a:endParaRPr lang="en-US" altLang="zh-CN" sz="2400" b="1" dirty="0" smtClean="0">
              <a:solidFill>
                <a:srgbClr val="546D79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2385798" y="8792653"/>
            <a:ext cx="54737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7511" tIns="73756" rIns="147511" bIns="73756"/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546D7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效果图</a:t>
            </a:r>
            <a:endParaRPr lang="en-US" altLang="zh-CN" sz="2400" b="1" dirty="0" smtClean="0">
              <a:solidFill>
                <a:srgbClr val="546D79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4718" y="2196281"/>
            <a:ext cx="4778857" cy="358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s\服务器共享\$牛爱河\畅春园施工前的照片\bc33ddfd9f82b3c28498ce56ed492f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718" y="6052666"/>
            <a:ext cx="4756101" cy="356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7847" y="6052666"/>
            <a:ext cx="4756101" cy="35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224558" y="1386260"/>
            <a:ext cx="54737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7511" tIns="73756" rIns="147511" bIns="73756"/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546D7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整治方案前后对比效果</a:t>
            </a:r>
            <a:endParaRPr lang="en-US" altLang="zh-CN" sz="2400" b="1" dirty="0">
              <a:solidFill>
                <a:srgbClr val="546D79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55702" y="1664339"/>
            <a:ext cx="211169" cy="2111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7510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000"/>
          </a:p>
        </p:txBody>
      </p:sp>
      <p:sp>
        <p:nvSpPr>
          <p:cNvPr id="17" name="矩形 16"/>
          <p:cNvSpPr/>
          <p:nvPr/>
        </p:nvSpPr>
        <p:spPr>
          <a:xfrm>
            <a:off x="0" y="10272320"/>
            <a:ext cx="15121611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9618" y="6052665"/>
            <a:ext cx="4756101" cy="35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6489" y="2213348"/>
            <a:ext cx="4778857" cy="35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24558" y="4953336"/>
            <a:ext cx="54737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7511" tIns="73756" rIns="147511" bIns="73756"/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546D7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现状照片</a:t>
            </a:r>
            <a:endParaRPr lang="en-US" altLang="zh-CN" sz="2400" b="1" dirty="0" smtClean="0">
              <a:solidFill>
                <a:srgbClr val="546D79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224558" y="8792653"/>
            <a:ext cx="54737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7511" tIns="73756" rIns="147511" bIns="73756"/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546D7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现状照片</a:t>
            </a:r>
            <a:endParaRPr lang="en-US" altLang="zh-CN" sz="2400" b="1" dirty="0" smtClean="0">
              <a:solidFill>
                <a:srgbClr val="546D79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2385798" y="4953336"/>
            <a:ext cx="54737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7511" tIns="73756" rIns="147511" bIns="73756"/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546D7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效果图</a:t>
            </a:r>
            <a:endParaRPr lang="en-US" altLang="zh-CN" sz="2400" b="1" dirty="0" smtClean="0">
              <a:solidFill>
                <a:srgbClr val="546D79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2385798" y="8792653"/>
            <a:ext cx="54737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7511" tIns="73756" rIns="147511" bIns="73756"/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546D7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效果图</a:t>
            </a:r>
            <a:endParaRPr lang="en-US" altLang="zh-CN" sz="2400" b="1" dirty="0" smtClean="0">
              <a:solidFill>
                <a:srgbClr val="546D79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224558" y="1386260"/>
            <a:ext cx="54737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7511" tIns="73756" rIns="147511" bIns="73756"/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546D7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工程量表</a:t>
            </a:r>
            <a:endParaRPr lang="en-US" altLang="zh-CN" sz="2400" b="1" dirty="0">
              <a:solidFill>
                <a:srgbClr val="546D79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10272320"/>
            <a:ext cx="15121611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056114" y="2322364"/>
            <a:ext cx="54737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7511" tIns="73756" rIns="147511" bIns="73756"/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546D7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绿化</a:t>
            </a:r>
            <a:endParaRPr lang="en-US" altLang="zh-CN" sz="2400" b="1" dirty="0">
              <a:solidFill>
                <a:srgbClr val="546D79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056114" y="5562724"/>
            <a:ext cx="54737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7511" tIns="73756" rIns="147511" bIns="73756"/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546D7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硬化</a:t>
            </a:r>
            <a:endParaRPr lang="en-US" altLang="zh-CN" sz="2400" b="1" dirty="0">
              <a:solidFill>
                <a:srgbClr val="546D79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879370" y="3008529"/>
          <a:ext cx="928931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2328"/>
                <a:gridCol w="2322328"/>
                <a:gridCol w="2322328"/>
                <a:gridCol w="23223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项目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工程量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单位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备注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大叶黄杨篱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CN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119.4</a:t>
                      </a:r>
                      <a:endParaRPr kumimoji="0" lang="zh-CN" altLang="en-US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CN" altLang="en-US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平方米</a:t>
                      </a:r>
                      <a:endParaRPr kumimoji="0" lang="zh-CN" altLang="en-US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CN" altLang="en-US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≤</a:t>
                      </a:r>
                      <a:r>
                        <a:rPr kumimoji="0" lang="en-US" altLang="zh-CN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0.7m</a:t>
                      </a:r>
                      <a:endParaRPr kumimoji="0" lang="zh-CN" altLang="en-US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金叶榆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CN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11</a:t>
                      </a:r>
                      <a:endParaRPr kumimoji="0" lang="zh-CN" altLang="en-US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CN" altLang="en-US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株</a:t>
                      </a:r>
                      <a:endParaRPr kumimoji="0" lang="zh-CN" altLang="en-US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CN" altLang="en-US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胸径</a:t>
                      </a:r>
                      <a:r>
                        <a:rPr kumimoji="0" lang="en-US" altLang="zh-CN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8-10cm</a:t>
                      </a:r>
                      <a:endParaRPr kumimoji="0" lang="zh-CN" altLang="en-US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高干紫薇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CN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24</a:t>
                      </a:r>
                      <a:endParaRPr kumimoji="0" lang="zh-CN" altLang="en-US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CN" altLang="en-US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株</a:t>
                      </a:r>
                      <a:endParaRPr kumimoji="0" lang="zh-CN" altLang="en-US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CN" altLang="en-US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胸径</a:t>
                      </a:r>
                      <a:r>
                        <a:rPr kumimoji="0" lang="en-US" altLang="zh-CN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5-6cm</a:t>
                      </a:r>
                      <a:endParaRPr kumimoji="0" lang="zh-CN" altLang="en-US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白蜡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CN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endParaRPr kumimoji="0" lang="zh-CN" altLang="en-US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CN" altLang="en-US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株</a:t>
                      </a:r>
                      <a:endParaRPr kumimoji="0" lang="zh-CN" altLang="en-US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胸径</a:t>
                      </a:r>
                      <a:r>
                        <a:rPr kumimoji="0" lang="en-US" altLang="zh-CN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10-12cm</a:t>
                      </a:r>
                      <a:endParaRPr kumimoji="0" lang="zh-CN" altLang="en-US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银杏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CN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6</a:t>
                      </a:r>
                      <a:endParaRPr kumimoji="0" lang="zh-CN" altLang="en-US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CN" altLang="en-US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株</a:t>
                      </a:r>
                      <a:endParaRPr kumimoji="0" lang="zh-CN" altLang="en-US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胸径</a:t>
                      </a:r>
                      <a:r>
                        <a:rPr kumimoji="0" lang="en-US" altLang="zh-CN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8-10cm</a:t>
                      </a:r>
                      <a:endParaRPr kumimoji="0" lang="zh-CN" altLang="en-US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冷季型草坪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CN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544.6</a:t>
                      </a:r>
                      <a:endParaRPr kumimoji="0" lang="zh-CN" altLang="en-US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CN" altLang="en-US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平方米</a:t>
                      </a:r>
                      <a:endParaRPr kumimoji="0" lang="zh-CN" altLang="en-US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2879370" y="6210796"/>
          <a:ext cx="9289312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2328"/>
                <a:gridCol w="2322328"/>
                <a:gridCol w="2322328"/>
                <a:gridCol w="23223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项目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工程量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单位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备注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新建人行透水砖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CN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127.6</a:t>
                      </a:r>
                      <a:endParaRPr kumimoji="0" lang="zh-CN" altLang="en-US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CN" altLang="en-US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平方米</a:t>
                      </a:r>
                      <a:endParaRPr kumimoji="0" lang="zh-CN" altLang="en-US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CN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200*100*60</a:t>
                      </a:r>
                      <a:r>
                        <a:rPr kumimoji="0" lang="zh-CN" altLang="en-US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透水砖</a:t>
                      </a:r>
                      <a:endParaRPr kumimoji="0" lang="zh-CN" altLang="en-US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翻建人行透水砖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CN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49.5</a:t>
                      </a:r>
                      <a:endParaRPr kumimoji="0" lang="zh-CN" altLang="en-US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CN" altLang="en-US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平方米</a:t>
                      </a:r>
                      <a:endParaRPr kumimoji="0" lang="zh-CN" altLang="en-US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CN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200*100*60</a:t>
                      </a:r>
                      <a:r>
                        <a:rPr kumimoji="0" lang="zh-CN" altLang="en-US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透水砖</a:t>
                      </a:r>
                      <a:endParaRPr kumimoji="0" lang="zh-CN" altLang="en-US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钢栏杆拆除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CN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30.2</a:t>
                      </a:r>
                      <a:endParaRPr kumimoji="0" lang="zh-CN" altLang="en-US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CN" altLang="en-US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平方米</a:t>
                      </a:r>
                      <a:endParaRPr kumimoji="0" lang="zh-CN" altLang="en-US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CN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H=2m</a:t>
                      </a:r>
                      <a:endParaRPr kumimoji="0" lang="zh-CN" altLang="en-US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翻建混凝土路面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CN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21.9</a:t>
                      </a:r>
                      <a:endParaRPr kumimoji="0" lang="zh-CN" altLang="en-US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CN" altLang="en-US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平方米</a:t>
                      </a:r>
                      <a:endParaRPr kumimoji="0" lang="zh-CN" altLang="en-US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CN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180</a:t>
                      </a:r>
                      <a:r>
                        <a:rPr kumimoji="0" lang="zh-CN" altLang="en-US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厚</a:t>
                      </a:r>
                      <a:r>
                        <a:rPr kumimoji="0" lang="en-US" altLang="zh-CN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C25</a:t>
                      </a:r>
                      <a:r>
                        <a:rPr kumimoji="0" lang="zh-CN" altLang="en-US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现浇混凝土面层</a:t>
                      </a:r>
                      <a:endParaRPr kumimoji="0" lang="zh-CN" altLang="en-US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成品休息座椅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CN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endParaRPr kumimoji="0" lang="zh-CN" altLang="en-US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CN" altLang="en-US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个</a:t>
                      </a:r>
                      <a:endParaRPr kumimoji="0" lang="zh-CN" altLang="en-US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CN" altLang="en-US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成品防腐木座椅</a:t>
                      </a:r>
                      <a:endParaRPr kumimoji="0" lang="zh-CN" altLang="en-US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翻建花岗岩石桌椅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CN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endParaRPr kumimoji="0" lang="zh-CN" altLang="en-US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zh-CN" altLang="en-US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组</a:t>
                      </a:r>
                      <a:endParaRPr kumimoji="0" lang="zh-CN" altLang="en-US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zh-CN" altLang="en-US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翻建混凝土道牙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CN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40.1</a:t>
                      </a:r>
                      <a:endParaRPr kumimoji="0" lang="zh-CN" altLang="en-US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CN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m</a:t>
                      </a:r>
                      <a:endParaRPr kumimoji="0" lang="zh-CN" altLang="en-US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zh-CN" altLang="en-US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新建混凝土道牙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CN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220.9</a:t>
                      </a:r>
                      <a:endParaRPr kumimoji="0" lang="zh-CN" altLang="en-US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altLang="zh-CN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m</a:t>
                      </a:r>
                      <a:endParaRPr kumimoji="0" lang="zh-CN" altLang="en-US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zh-CN" altLang="en-US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224558" y="2034332"/>
            <a:ext cx="54737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7511" tIns="73756" rIns="147511" bIns="73756"/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546D7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场地占地总面积</a:t>
            </a:r>
            <a:r>
              <a:rPr lang="en-US" altLang="zh-CN" sz="2000" b="1" dirty="0" smtClean="0">
                <a:solidFill>
                  <a:srgbClr val="546D7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1050</a:t>
            </a:r>
            <a:r>
              <a:rPr lang="zh-CN" altLang="en-US" sz="2000" b="1" dirty="0" smtClean="0">
                <a:solidFill>
                  <a:srgbClr val="546D7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平方米。</a:t>
            </a:r>
            <a:endParaRPr lang="en-US" altLang="zh-CN" sz="2000" b="1" dirty="0">
              <a:solidFill>
                <a:srgbClr val="546D79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都市">
  <a:themeElements>
    <a:clrScheme name="都市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都市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都市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516</Words>
  <Application>WPS 演示</Application>
  <PresentationFormat>自定义</PresentationFormat>
  <Paragraphs>250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Arial</vt:lpstr>
      <vt:lpstr>宋体</vt:lpstr>
      <vt:lpstr>Wingdings</vt:lpstr>
      <vt:lpstr>Georgia</vt:lpstr>
      <vt:lpstr>Wingdings 2</vt:lpstr>
      <vt:lpstr>黑体</vt:lpstr>
      <vt:lpstr>微软雅黑</vt:lpstr>
      <vt:lpstr>Arial Unicode MS</vt:lpstr>
      <vt:lpstr>Trebuchet MS</vt:lpstr>
      <vt:lpstr>方正姚体</vt:lpstr>
      <vt:lpstr>Calibri</vt:lpstr>
      <vt:lpstr>都市</vt:lpstr>
      <vt:lpstr>畅春园食堂北侧及西侧绿化提升工程</vt:lpstr>
      <vt:lpstr>PowerPoint 演示文稿</vt:lpstr>
      <vt:lpstr>PowerPoint 演示文稿</vt:lpstr>
      <vt:lpstr>PowerPoint 演示文稿</vt:lpstr>
      <vt:lpstr>中关园绿化工程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2018年北太平庄街道拆违后恢复工程</dc:title>
  <dc:creator>星星</dc:creator>
  <cp:lastModifiedBy>大老虎周</cp:lastModifiedBy>
  <cp:revision>143</cp:revision>
  <dcterms:created xsi:type="dcterms:W3CDTF">2018-03-31T05:02:00Z</dcterms:created>
  <dcterms:modified xsi:type="dcterms:W3CDTF">2019-07-04T00:33:01Z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